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Default Extension="wdp" ContentType="image/vnd.ms-photo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id="214748434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306" r:id="rId4"/>
    <p:sldId id="302" r:id="rId5"/>
    <p:sldId id="310" r:id="rId6"/>
    <p:sldId id="309" r:id="rId7"/>
    <p:sldId id="316" r:id="rId8"/>
    <p:sldId id="311" r:id="rId9"/>
    <p:sldId id="299" r:id="rId10"/>
    <p:sldId id="295" r:id="rId11"/>
    <p:sldId id="301" r:id="rId12"/>
    <p:sldId id="315" r:id="rId13"/>
    <p:sldId id="313" r:id="rId14"/>
    <p:sldId id="314" r:id="rId15"/>
    <p:sldId id="304" r:id="rId16"/>
    <p:sldId id="303" r:id="rId17"/>
    <p:sldId id="280" r:id="rId18"/>
    <p:sldId id="262" r:id="rId19"/>
    <p:sldId id="294" r:id="rId20"/>
    <p:sldId id="264" r:id="rId21"/>
    <p:sldId id="281" r:id="rId2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707" userDrawn="1">
          <p15:clr>
            <a:srgbClr val="A4A3A4"/>
          </p15:clr>
        </p15:guide>
        <p15:guide id="2" pos="2624" userDrawn="1">
          <p15:clr>
            <a:srgbClr val="A4A3A4"/>
          </p15:clr>
        </p15:guide>
        <p15:guide id="3" pos="7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00FF"/>
    <a:srgbClr val="F8F8F8"/>
    <a:srgbClr val="CCFFCC"/>
    <a:srgbClr val="3333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1" autoAdjust="0"/>
    <p:restoredTop sz="85195" autoAdjust="0"/>
  </p:normalViewPr>
  <p:slideViewPr>
    <p:cSldViewPr>
      <p:cViewPr varScale="1">
        <p:scale>
          <a:sx n="112" d="100"/>
          <a:sy n="112" d="100"/>
        </p:scale>
        <p:origin x="-1280" y="-112"/>
      </p:cViewPr>
      <p:guideLst>
        <p:guide orient="horz" pos="1707"/>
        <p:guide pos="2624"/>
        <p:guide pos="71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880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68802"/>
          </a:xfrm>
          <a:prstGeom prst="rect">
            <a:avLst/>
          </a:prstGeom>
        </p:spPr>
        <p:txBody>
          <a:bodyPr vert="horz" lIns="89128" tIns="44564" rIns="89128" bIns="445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7" y="1"/>
            <a:ext cx="3078048" cy="468802"/>
          </a:xfrm>
          <a:prstGeom prst="rect">
            <a:avLst/>
          </a:prstGeom>
        </p:spPr>
        <p:txBody>
          <a:bodyPr vert="horz" lIns="89128" tIns="44564" rIns="89128" bIns="4456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122"/>
            <a:ext cx="3078048" cy="468802"/>
          </a:xfrm>
          <a:prstGeom prst="rect">
            <a:avLst/>
          </a:prstGeom>
        </p:spPr>
        <p:txBody>
          <a:bodyPr vert="horz" lIns="89128" tIns="44564" rIns="89128" bIns="445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7" y="8918122"/>
            <a:ext cx="3078048" cy="468802"/>
          </a:xfrm>
          <a:prstGeom prst="rect">
            <a:avLst/>
          </a:prstGeom>
        </p:spPr>
        <p:txBody>
          <a:bodyPr vert="horz" lIns="89128" tIns="44564" rIns="89128" bIns="44564" rtlCol="0" anchor="b"/>
          <a:lstStyle>
            <a:lvl1pPr algn="r">
              <a:defRPr sz="1200"/>
            </a:lvl1pPr>
          </a:lstStyle>
          <a:p>
            <a:fld id="{2BA62D9B-9241-44D0-AD1D-A75D413ECA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59055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17" tIns="47109" rIns="94217" bIns="471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40" cy="469424"/>
          </a:xfrm>
          <a:prstGeom prst="rect">
            <a:avLst/>
          </a:prstGeom>
        </p:spPr>
        <p:txBody>
          <a:bodyPr vert="horz" lIns="94217" tIns="47109" rIns="94217" bIns="471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7" tIns="47109" rIns="94217" bIns="471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7" tIns="47109" rIns="94217" bIns="4710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4217" tIns="47109" rIns="94217" bIns="471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40" cy="469424"/>
          </a:xfrm>
          <a:prstGeom prst="rect">
            <a:avLst/>
          </a:prstGeom>
        </p:spPr>
        <p:txBody>
          <a:bodyPr vert="horz" wrap="square" lIns="94217" tIns="47109" rIns="94217" bIns="471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2F3905C0-1D80-448E-8FEF-2BB8E2DD4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092830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1714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Instructor Notes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r>
              <a:rPr lang="en-US" altLang="en-US" baseline="0" dirty="0" smtClean="0"/>
              <a:t>This </a:t>
            </a:r>
            <a:r>
              <a:rPr lang="en-US" altLang="en-US" baseline="0" dirty="0"/>
              <a:t>lesson is designed </a:t>
            </a:r>
            <a:r>
              <a:rPr lang="en-US" altLang="en-US" baseline="0" dirty="0" smtClean="0"/>
              <a:t>to </a:t>
            </a:r>
            <a:r>
              <a:rPr lang="en-US" altLang="en-US" baseline="0" dirty="0"/>
              <a:t>introduce new volunteers to your district training program and could be part of your New Volunteer Orientation (if applicable) or at the start of classroom </a:t>
            </a:r>
            <a:r>
              <a:rPr lang="en-US" altLang="en-US" baseline="0" dirty="0" smtClean="0"/>
              <a:t>training</a:t>
            </a:r>
          </a:p>
          <a:p>
            <a:r>
              <a:rPr lang="en-US" altLang="en-US" baseline="0" dirty="0" smtClean="0"/>
              <a:t>It </a:t>
            </a:r>
            <a:r>
              <a:rPr lang="en-US" altLang="en-US" baseline="0" dirty="0"/>
              <a:t>assumes that New Volunteers would attend some form of classroom </a:t>
            </a:r>
            <a:r>
              <a:rPr lang="en-US" altLang="en-US" baseline="0" dirty="0" smtClean="0"/>
              <a:t>training</a:t>
            </a:r>
            <a:endParaRPr lang="en-US" altLang="en-US" baseline="0" dirty="0"/>
          </a:p>
          <a:p>
            <a:r>
              <a:rPr lang="en-US" altLang="en-US" baseline="0" dirty="0" smtClean="0"/>
              <a:t>Instructors</a:t>
            </a:r>
          </a:p>
          <a:p>
            <a:pPr lvl="1"/>
            <a:r>
              <a:rPr lang="en-US" altLang="en-US" baseline="0" dirty="0" smtClean="0"/>
              <a:t>Need to fill in their state information on Slide 7</a:t>
            </a:r>
          </a:p>
          <a:p>
            <a:pPr lvl="1"/>
            <a:r>
              <a:rPr lang="en-US" altLang="en-US" baseline="0" dirty="0" smtClean="0"/>
              <a:t>Slides </a:t>
            </a:r>
            <a:r>
              <a:rPr lang="en-US" altLang="en-US" baseline="0" dirty="0"/>
              <a:t>8 and 9 are intentionally blank and need to have information added for your training program </a:t>
            </a:r>
            <a:endParaRPr lang="en-US" altLang="en-US" baseline="0" dirty="0" smtClean="0"/>
          </a:p>
          <a:p>
            <a:pPr lvl="1"/>
            <a:r>
              <a:rPr lang="en-US" altLang="en-US" baseline="0" dirty="0" smtClean="0"/>
              <a:t>Need to fill in the required practice returns from the NTTC Workbook on Slide 15 </a:t>
            </a:r>
          </a:p>
          <a:p>
            <a:pPr lvl="2"/>
            <a:r>
              <a:rPr lang="en-US" altLang="en-US" baseline="0" dirty="0" smtClean="0"/>
              <a:t>The NTTC recommends at least four practice returns to demonstrate competence with the software</a:t>
            </a:r>
            <a:endParaRPr lang="en-US" altLang="en-US" baseline="0" dirty="0"/>
          </a:p>
          <a:p>
            <a:r>
              <a:rPr lang="en-US" altLang="en-US" baseline="0" dirty="0" smtClean="0"/>
              <a:t>Some </a:t>
            </a:r>
            <a:r>
              <a:rPr lang="en-US" altLang="en-US" baseline="0" dirty="0"/>
              <a:t>slides have suggested talking </a:t>
            </a:r>
            <a:r>
              <a:rPr lang="en-US" altLang="en-US" baseline="0" dirty="0" smtClean="0"/>
              <a:t>points</a:t>
            </a:r>
          </a:p>
          <a:p>
            <a:pPr lvl="1"/>
            <a:r>
              <a:rPr lang="en-US" altLang="en-US" baseline="0" dirty="0" smtClean="0"/>
              <a:t>They </a:t>
            </a:r>
            <a:r>
              <a:rPr lang="en-US" altLang="en-US" baseline="0" dirty="0"/>
              <a:t>should be modified to meet the needs of our volunteers and your </a:t>
            </a:r>
            <a:r>
              <a:rPr lang="en-US" altLang="en-US" baseline="0" dirty="0" smtClean="0"/>
              <a:t>district</a:t>
            </a:r>
          </a:p>
          <a:p>
            <a:pPr lvl="1"/>
            <a:r>
              <a:rPr lang="en-US" altLang="en-US" baseline="0" dirty="0" smtClean="0"/>
              <a:t>The </a:t>
            </a:r>
            <a:r>
              <a:rPr lang="en-US" altLang="en-US" baseline="0" dirty="0"/>
              <a:t>District Training Coordinator/Instructors should review the content of all the slides and make modifications as necessary to support their training program </a:t>
            </a:r>
            <a:r>
              <a:rPr lang="en-US" altLang="en-US" baseline="0" dirty="0" smtClean="0"/>
              <a:t>objectives</a:t>
            </a:r>
            <a:endParaRPr lang="en-US" altLang="en-US" baseline="0" dirty="0"/>
          </a:p>
          <a:p>
            <a:r>
              <a:rPr lang="en-US" altLang="en-US" baseline="0" dirty="0" smtClean="0"/>
              <a:t>This </a:t>
            </a:r>
            <a:r>
              <a:rPr lang="en-US" altLang="en-US" baseline="0" dirty="0"/>
              <a:t>lesson focuses on the federal </a:t>
            </a:r>
            <a:r>
              <a:rPr lang="en-US" altLang="en-US" baseline="0" dirty="0" smtClean="0"/>
              <a:t>return</a:t>
            </a:r>
          </a:p>
          <a:p>
            <a:pPr lvl="1"/>
            <a:r>
              <a:rPr lang="en-US" altLang="en-US" baseline="0" dirty="0" smtClean="0"/>
              <a:t>Instructors </a:t>
            </a:r>
            <a:r>
              <a:rPr lang="en-US" altLang="en-US" baseline="0" dirty="0"/>
              <a:t>should add slides for state return training as necessary</a:t>
            </a: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5515" indent="-294429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77715" indent="-2355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48801" indent="-2355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19887" indent="-2355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90973" indent="-235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62059" indent="-235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33145" indent="-235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04231" indent="-2355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0A452B4-7511-48BF-BC28-37FBDF54B4B7}" type="slidenum">
              <a:rPr lang="en-US" altLang="en-US">
                <a:cs typeface="Calibri" panose="020F0502020204030204" pitchFamily="34" charset="0"/>
              </a:rPr>
              <a:pPr/>
              <a:t>1</a:t>
            </a:fld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24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</a:t>
            </a:r>
            <a:r>
              <a:rPr lang="en-US" baseline="0" dirty="0" smtClean="0"/>
              <a:t> all new volunteers log-in and explore this site under Instructor direction would be an excellent topic at New Volunteer Orientation</a:t>
            </a:r>
          </a:p>
          <a:p>
            <a:r>
              <a:rPr lang="en-US" baseline="0" dirty="0" smtClean="0"/>
              <a:t>Instructions for logging in and taking the tests on line can be found in the Portal Library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905C0-1D80-448E-8FEF-2BB8E2DD4C3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333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 counselors</a:t>
            </a:r>
            <a:r>
              <a:rPr lang="en-US" baseline="0" dirty="0"/>
              <a:t> create an account and verify everyone can </a:t>
            </a:r>
            <a:r>
              <a:rPr lang="en-US" baseline="0" dirty="0" smtClean="0"/>
              <a:t>login</a:t>
            </a:r>
          </a:p>
          <a:p>
            <a:r>
              <a:rPr lang="en-US" baseline="0" dirty="0" smtClean="0"/>
              <a:t>Remind </a:t>
            </a:r>
            <a:r>
              <a:rPr lang="en-US" baseline="0" dirty="0"/>
              <a:t>counselors they will need to remember their username and </a:t>
            </a:r>
            <a:r>
              <a:rPr lang="en-US" baseline="0" dirty="0" smtClean="0"/>
              <a:t>password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905C0-1D80-448E-8FEF-2BB8E2DD4C3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0968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number of required exercises may be established by your State </a:t>
            </a:r>
            <a:r>
              <a:rPr lang="en-US" baseline="0" dirty="0" smtClean="0"/>
              <a:t>Coordinator</a:t>
            </a:r>
          </a:p>
          <a:p>
            <a:r>
              <a:rPr lang="en-US" baseline="0" dirty="0" smtClean="0"/>
              <a:t>AARP </a:t>
            </a:r>
            <a:r>
              <a:rPr lang="en-US" baseline="0" dirty="0"/>
              <a:t>Tax-Aide recommends a minimum of four </a:t>
            </a:r>
            <a:r>
              <a:rPr lang="en-US" baseline="0" dirty="0" smtClean="0"/>
              <a:t>exercises</a:t>
            </a:r>
          </a:p>
          <a:p>
            <a:r>
              <a:rPr lang="en-US" baseline="0" dirty="0" smtClean="0"/>
              <a:t>The </a:t>
            </a:r>
            <a:r>
              <a:rPr lang="en-US" baseline="0" dirty="0"/>
              <a:t>specific exercises maybe determined by the State Management </a:t>
            </a:r>
            <a:r>
              <a:rPr lang="en-US" baseline="0" dirty="0" smtClean="0"/>
              <a:t>Team</a:t>
            </a:r>
          </a:p>
          <a:p>
            <a:r>
              <a:rPr lang="en-US" baseline="0" dirty="0" smtClean="0"/>
              <a:t>If </a:t>
            </a:r>
            <a:r>
              <a:rPr lang="en-US" baseline="0" dirty="0"/>
              <a:t>not </a:t>
            </a:r>
            <a:r>
              <a:rPr lang="en-US" baseline="0" dirty="0" smtClean="0"/>
              <a:t>specified, </a:t>
            </a:r>
            <a:r>
              <a:rPr lang="en-US" baseline="0" dirty="0"/>
              <a:t>Instructors may want to select exercises that most reflect those the volunteers will encounter at their sites during tax </a:t>
            </a:r>
            <a:r>
              <a:rPr lang="en-US" baseline="0" dirty="0" smtClean="0"/>
              <a:t>season</a:t>
            </a:r>
          </a:p>
          <a:p>
            <a:r>
              <a:rPr lang="en-US" baseline="0" dirty="0" smtClean="0"/>
              <a:t>The </a:t>
            </a:r>
            <a:r>
              <a:rPr lang="en-US" baseline="0" dirty="0"/>
              <a:t>NTTC Workbook has a variety of exercises to choose from and exercises can be modified as necessary to meet each District’s </a:t>
            </a:r>
            <a:r>
              <a:rPr lang="en-US" baseline="0" dirty="0" smtClean="0"/>
              <a:t>needs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905C0-1D80-448E-8FEF-2BB8E2DD4C3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3497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905C0-1D80-448E-8FEF-2BB8E2DD4C3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3237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</a:t>
            </a:r>
            <a:r>
              <a:rPr lang="en-US" baseline="0" dirty="0"/>
              <a:t> responsibilities covered in AARP Tax-Aide Policies and </a:t>
            </a:r>
            <a:r>
              <a:rPr lang="en-US" baseline="0" dirty="0" smtClean="0"/>
              <a:t>Procedures  </a:t>
            </a:r>
          </a:p>
          <a:p>
            <a:r>
              <a:rPr lang="en-US" baseline="0" dirty="0" smtClean="0"/>
              <a:t>Instructor </a:t>
            </a:r>
            <a:r>
              <a:rPr lang="en-US" baseline="0" dirty="0"/>
              <a:t>can add additional responsibilities established by their </a:t>
            </a:r>
            <a:r>
              <a:rPr lang="en-US" baseline="0" dirty="0" smtClean="0"/>
              <a:t>districts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905C0-1D80-448E-8FEF-2BB8E2DD4C3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7487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905C0-1D80-448E-8FEF-2BB8E2DD4C3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4552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515" indent="-29442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715" indent="-23554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8801" indent="-23554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9887" indent="-23554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973" indent="-23554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059" indent="-23554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145" indent="-23554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231" indent="-23554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0EA2CE-2921-4463-8B51-E1D8EC468CF2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144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While the first two courses can be presented in a classroom setting, many</a:t>
            </a:r>
            <a:r>
              <a:rPr lang="en-US" altLang="en-US" baseline="0" dirty="0" smtClean="0"/>
              <a:t> districts have new volunteers and counselors study the material on their own, take and pass the exam on-line, and print and sign the Volunteer Agreement as part of New Volunteer Orientation prior to tax law/TaxSlayer training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IRS requires that all new volunteers must take the course on Intake/Interview and Quality Review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Policy and Procedure Training, however, is required to be presented by Instructors to all counselors, typically at orientation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baseline="0" dirty="0" smtClean="0"/>
              <a:t>District Coordinators may grant limited case by case exceptions but no blanket district or site exceptions may be granted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515" indent="-29442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715" indent="-23554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8801" indent="-23554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9887" indent="-23554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973" indent="-23554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059" indent="-23554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145" indent="-23554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231" indent="-23554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370B46-D349-4F9D-BB9C-B70CD3C8D40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072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515" indent="-29442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715" indent="-23554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8801" indent="-23554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9887" indent="-23554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0973" indent="-23554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059" indent="-23554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145" indent="-23554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231" indent="-23554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370B46-D349-4F9D-BB9C-B70CD3C8D402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411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Pubs</a:t>
            </a:r>
            <a:r>
              <a:rPr lang="en-US" baseline="0" dirty="0" smtClean="0"/>
              <a:t> 4012 and 4491 have NTTC supplemental information to provide more details to aid Counselors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905C0-1D80-448E-8FEF-2BB8E2DD4C3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2739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place to list local materials unique to your training </a:t>
            </a:r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905C0-1D80-448E-8FEF-2BB8E2DD4C3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745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Instructors should list those items that they want volunteers to complete prior to coming to</a:t>
            </a:r>
            <a:r>
              <a:rPr lang="en-US" baseline="0" dirty="0"/>
              <a:t> the first day of </a:t>
            </a:r>
            <a:r>
              <a:rPr lang="en-US" baseline="0" dirty="0" smtClean="0"/>
              <a:t>class</a:t>
            </a:r>
          </a:p>
          <a:p>
            <a:r>
              <a:rPr lang="en-US" baseline="0" dirty="0" smtClean="0"/>
              <a:t>Items </a:t>
            </a:r>
            <a:r>
              <a:rPr lang="en-US" baseline="0" dirty="0"/>
              <a:t>could include</a:t>
            </a:r>
            <a:r>
              <a:rPr lang="en-US" baseline="0" dirty="0" smtClean="0"/>
              <a:t>:</a:t>
            </a:r>
            <a:endParaRPr lang="en-US" baseline="0" dirty="0"/>
          </a:p>
          <a:p>
            <a:pPr lvl="1"/>
            <a:r>
              <a:rPr lang="en-US" baseline="0" dirty="0" smtClean="0"/>
              <a:t>Reviewing </a:t>
            </a:r>
            <a:r>
              <a:rPr lang="en-US" baseline="0" dirty="0"/>
              <a:t>the Course Objective chapter of Pub 4491 and briefly familiarizing themselves with the Training Guide’s </a:t>
            </a:r>
            <a:r>
              <a:rPr lang="en-US" baseline="0" dirty="0" smtClean="0"/>
              <a:t>contents</a:t>
            </a:r>
            <a:endParaRPr lang="en-US" baseline="0" dirty="0"/>
          </a:p>
          <a:p>
            <a:pPr lvl="1"/>
            <a:r>
              <a:rPr lang="en-US" baseline="0" dirty="0" smtClean="0"/>
              <a:t>Completing </a:t>
            </a:r>
            <a:r>
              <a:rPr lang="en-US" baseline="0" dirty="0"/>
              <a:t>the Volunteer Standards of Conduct Course (Pub 4961) and certification exam on Link and Learn </a:t>
            </a:r>
            <a:r>
              <a:rPr lang="en-US" baseline="0" dirty="0" smtClean="0"/>
              <a:t>Taxes</a:t>
            </a:r>
            <a:endParaRPr lang="en-US" baseline="0" dirty="0"/>
          </a:p>
          <a:p>
            <a:pPr lvl="1"/>
            <a:r>
              <a:rPr lang="en-US" baseline="0" dirty="0" smtClean="0"/>
              <a:t>Completing </a:t>
            </a:r>
            <a:r>
              <a:rPr lang="en-US" baseline="0" dirty="0"/>
              <a:t>the Intake/Interview &amp; Quality Review Course (Pub 5101) and taking the certification exam on Link and Learn </a:t>
            </a:r>
            <a:r>
              <a:rPr lang="en-US" baseline="0" dirty="0" smtClean="0"/>
              <a:t>Taxes</a:t>
            </a:r>
            <a:endParaRPr lang="en-US" baseline="0" dirty="0"/>
          </a:p>
          <a:p>
            <a:pPr lvl="1"/>
            <a:r>
              <a:rPr lang="en-US" baseline="0" dirty="0" smtClean="0"/>
              <a:t>Printing </a:t>
            </a:r>
            <a:r>
              <a:rPr lang="en-US" baseline="0" dirty="0"/>
              <a:t>a copy of the Volunteer Agreement from Link and Learn Taxes showing </a:t>
            </a:r>
            <a:r>
              <a:rPr lang="en-US" baseline="0" dirty="0" smtClean="0"/>
              <a:t>they </a:t>
            </a:r>
            <a:r>
              <a:rPr lang="en-US" baseline="0" dirty="0"/>
              <a:t>passed one or both exams above. </a:t>
            </a:r>
            <a:endParaRPr lang="en-US" baseline="0" dirty="0" smtClean="0"/>
          </a:p>
          <a:p>
            <a:pPr lvl="2"/>
            <a:r>
              <a:rPr lang="en-US" baseline="0" dirty="0" smtClean="0"/>
              <a:t>Alternatively </a:t>
            </a:r>
            <a:r>
              <a:rPr lang="en-US" baseline="0" dirty="0"/>
              <a:t>they could be asked to fill out the Volunteer Agreement form in Pun 6744 and bring it to class.  This could also be done during their orientation if </a:t>
            </a:r>
            <a:r>
              <a:rPr lang="en-US" baseline="0" dirty="0" smtClean="0"/>
              <a:t>applicable</a:t>
            </a:r>
          </a:p>
          <a:p>
            <a:pPr lvl="2"/>
            <a:r>
              <a:rPr lang="en-US" baseline="0" dirty="0" smtClean="0"/>
              <a:t>Alternatively, they can take the two tests and submit the Volunteer Agreement after they complete their certifications</a:t>
            </a:r>
          </a:p>
          <a:p>
            <a:pPr lvl="1"/>
            <a:r>
              <a:rPr lang="en-US" baseline="0" dirty="0" smtClean="0"/>
              <a:t>Open and assemble their Pub 4491 and familiarize themselves with the contents</a:t>
            </a:r>
          </a:p>
          <a:p>
            <a:pPr lvl="1"/>
            <a:r>
              <a:rPr lang="en-US" baseline="0" dirty="0" smtClean="0"/>
              <a:t>Open </a:t>
            </a:r>
            <a:r>
              <a:rPr lang="en-US" baseline="0" dirty="0"/>
              <a:t>and assemble their Pub 4012 and familiarize themselves with the </a:t>
            </a:r>
            <a:r>
              <a:rPr lang="en-US" baseline="0" dirty="0" smtClean="0"/>
              <a:t>contents – this will be late January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905C0-1D80-448E-8FEF-2BB8E2DD4C3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355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slide can be used to show the class agenda or schedule and additional slide </a:t>
            </a:r>
            <a:r>
              <a:rPr lang="en-US" baseline="0" dirty="0" smtClean="0"/>
              <a:t>can </a:t>
            </a:r>
            <a:r>
              <a:rPr lang="en-US" baseline="0" dirty="0"/>
              <a:t>be added as necessary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905C0-1D80-448E-8FEF-2BB8E2DD4C3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394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idea</a:t>
            </a:r>
            <a:r>
              <a:rPr lang="en-US" baseline="0" dirty="0"/>
              <a:t> of this slide is to demonstrate the value of the Resource Guide and get the volunteers to adopt Pub 4012 </a:t>
            </a:r>
            <a:r>
              <a:rPr lang="en-US" baseline="0" dirty="0" smtClean="0"/>
              <a:t>as </a:t>
            </a:r>
            <a:r>
              <a:rPr lang="en-US" baseline="0" dirty="0"/>
              <a:t>their “Go To” reference not only during training but at the site throughout the tax </a:t>
            </a:r>
            <a:r>
              <a:rPr lang="en-US" baseline="0" dirty="0" smtClean="0"/>
              <a:t>season</a:t>
            </a:r>
          </a:p>
          <a:p>
            <a:r>
              <a:rPr lang="en-US" baseline="0" dirty="0" smtClean="0"/>
              <a:t>Instructors </a:t>
            </a:r>
            <a:r>
              <a:rPr lang="en-US" baseline="0" dirty="0"/>
              <a:t>can highlight the pages that they feel would illustrate the function and value of Pub </a:t>
            </a:r>
            <a:r>
              <a:rPr lang="en-US" baseline="0" dirty="0" smtClean="0"/>
              <a:t>4012</a:t>
            </a:r>
          </a:p>
          <a:p>
            <a:r>
              <a:rPr lang="en-US" baseline="0" dirty="0" smtClean="0"/>
              <a:t>Volunteers are encouraged to add any notes or highlighting to enhance their use of this publication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905C0-1D80-448E-8FEF-2BB8E2DD4C3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5910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Areas to emphasize:</a:t>
            </a:r>
          </a:p>
          <a:p>
            <a:r>
              <a:rPr lang="en-US" baseline="0" dirty="0" smtClean="0"/>
              <a:t>The </a:t>
            </a:r>
            <a:r>
              <a:rPr lang="en-US" baseline="0" dirty="0"/>
              <a:t>value of the </a:t>
            </a:r>
            <a:r>
              <a:rPr lang="en-US" baseline="0" dirty="0" smtClean="0"/>
              <a:t>NTTC-Modified Pub 4012 </a:t>
            </a:r>
            <a:r>
              <a:rPr lang="en-US" baseline="0" dirty="0"/>
              <a:t>and get the volunteers to adopt the </a:t>
            </a:r>
            <a:r>
              <a:rPr lang="en-US" baseline="0" dirty="0" smtClean="0"/>
              <a:t>modified g</a:t>
            </a:r>
            <a:r>
              <a:rPr lang="en-US" dirty="0" smtClean="0"/>
              <a:t>uide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Instructors </a:t>
            </a:r>
            <a:r>
              <a:rPr lang="en-US" baseline="0" dirty="0"/>
              <a:t>should have counselors practice with </a:t>
            </a:r>
            <a:r>
              <a:rPr lang="en-US" baseline="0" dirty="0" smtClean="0"/>
              <a:t>NTTC-modified Pub 4012 often</a:t>
            </a:r>
          </a:p>
          <a:p>
            <a:r>
              <a:rPr lang="en-US" i="1" baseline="0" dirty="0" smtClean="0"/>
              <a:t>Instructors</a:t>
            </a:r>
            <a:r>
              <a:rPr lang="en-US" baseline="0" dirty="0" smtClean="0"/>
              <a:t> </a:t>
            </a:r>
            <a:r>
              <a:rPr lang="en-US" baseline="0" dirty="0"/>
              <a:t>should practice using </a:t>
            </a:r>
            <a:r>
              <a:rPr lang="en-US" baseline="0" dirty="0" smtClean="0"/>
              <a:t>NTTC-modified Pub 4012 online</a:t>
            </a:r>
          </a:p>
          <a:p>
            <a:r>
              <a:rPr lang="en-US" baseline="0" dirty="0" smtClean="0"/>
              <a:t>Pause </a:t>
            </a:r>
            <a:r>
              <a:rPr lang="en-US" baseline="0" dirty="0"/>
              <a:t>during each class and have counselors find answers to posed questions, determine scope for a variety of situations and become familiar with the layout and format of the </a:t>
            </a:r>
            <a:r>
              <a:rPr lang="en-US" baseline="0" dirty="0" smtClean="0"/>
              <a:t>Guide</a:t>
            </a:r>
          </a:p>
          <a:p>
            <a:r>
              <a:rPr lang="en-US" baseline="0" dirty="0" smtClean="0"/>
              <a:t>Becoming </a:t>
            </a:r>
            <a:r>
              <a:rPr lang="en-US" baseline="0" dirty="0"/>
              <a:t>familiar now with the online version will save time during tax </a:t>
            </a:r>
            <a:r>
              <a:rPr lang="en-US" baseline="0" dirty="0" smtClean="0"/>
              <a:t>season</a:t>
            </a:r>
            <a:endParaRPr lang="en-US" baseline="0" dirty="0"/>
          </a:p>
          <a:p>
            <a:r>
              <a:rPr lang="en-US" baseline="0" dirty="0"/>
              <a:t>Benefit of online only: continually updated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3905C0-1D80-448E-8FEF-2BB8E2DD4C3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33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670"/>
            <a:ext cx="12192000" cy="132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3" y="1218977"/>
            <a:ext cx="8799444" cy="3901440"/>
          </a:xfrm>
          <a:prstGeom prst="rect">
            <a:avLst/>
          </a:prstGeom>
          <a:solidFill>
            <a:srgbClr val="CF2124"/>
          </a:solidFill>
          <a:ln>
            <a:solidFill>
              <a:srgbClr val="CF21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505" y="3697341"/>
            <a:ext cx="6966441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" y="5056022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3" y="5056021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58" y="1875512"/>
            <a:ext cx="6970533" cy="12192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5080551"/>
            <a:ext cx="8802624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6456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7C2F155-797B-44F8-A140-2870BAD750A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4pPr marL="1944639" indent="-227008">
              <a:defRPr/>
            </a:lvl4pPr>
            <a:lvl5pPr marL="2397065" indent="-227008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9295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E248-BE6C-41F4-8799-BDA0EE76718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82701" y="1754188"/>
            <a:ext cx="4663440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396040" y="1754188"/>
            <a:ext cx="4663440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567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5" pos="1067" userDrawn="1">
          <p15:clr>
            <a:srgbClr val="FBAE40"/>
          </p15:clr>
        </p15:guide>
        <p15:guide id="6" pos="9259" userDrawn="1">
          <p15:clr>
            <a:srgbClr val="FBAE40"/>
          </p15:clr>
        </p15:guide>
        <p15:guide id="7" pos="600" userDrawn="1">
          <p15:clr>
            <a:srgbClr val="FBAE40"/>
          </p15:clr>
        </p15:guide>
        <p15:guide id="8" pos="5208" userDrawn="1">
          <p15:clr>
            <a:srgbClr val="FBAE40"/>
          </p15:clr>
        </p15:guide>
        <p15:guide id="9" orient="horz" pos="828" userDrawn="1">
          <p15:clr>
            <a:srgbClr val="FBAE40"/>
          </p15:clr>
        </p15:guide>
        <p15:guide id="10" pos="800" userDrawn="1">
          <p15:clr>
            <a:srgbClr val="FBAE40"/>
          </p15:clr>
        </p15:guide>
        <p15:guide id="11" pos="69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1" y="1535113"/>
            <a:ext cx="466344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617" y="1535113"/>
            <a:ext cx="466344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E248-BE6C-41F4-8799-BDA0EE76718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0001" y="2174878"/>
            <a:ext cx="4664075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08617" y="2174878"/>
            <a:ext cx="4663440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29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ex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7B4E248-BE6C-41F4-8799-BDA0EE76718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761435"/>
            <a:ext cx="9753600" cy="2221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8468" y="4108454"/>
            <a:ext cx="9753600" cy="1780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95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77D6-79F1-44C5-B847-739AC599D0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3815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5" pos="1067" userDrawn="1">
          <p15:clr>
            <a:srgbClr val="FBAE40"/>
          </p15:clr>
        </p15:guide>
        <p15:guide id="6" pos="9259" userDrawn="1">
          <p15:clr>
            <a:srgbClr val="FBAE40"/>
          </p15:clr>
        </p15:guide>
        <p15:guide id="7" pos="600" userDrawn="1">
          <p15:clr>
            <a:srgbClr val="FBAE40"/>
          </p15:clr>
        </p15:guide>
        <p15:guide id="8" pos="5208" userDrawn="1">
          <p15:clr>
            <a:srgbClr val="FBAE40"/>
          </p15:clr>
        </p15:guide>
        <p15:guide id="9" orient="horz" pos="828" userDrawn="1">
          <p15:clr>
            <a:srgbClr val="FBAE40"/>
          </p15:clr>
        </p15:guide>
        <p15:guide id="10" pos="800" userDrawn="1">
          <p15:clr>
            <a:srgbClr val="FBAE40"/>
          </p15:clr>
        </p15:guide>
        <p15:guide id="11" pos="694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D62B-19B4-442C-89CF-6B9F96250C5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525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459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8942" y="6265304"/>
            <a:ext cx="518079" cy="365125"/>
          </a:xfrm>
        </p:spPr>
        <p:txBody>
          <a:bodyPr/>
          <a:lstStyle/>
          <a:p>
            <a:fld id="{A7B4E248-BE6C-41F4-8799-BDA0EE76718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40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471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 rot="16200000">
            <a:off x="-2828543" y="2810564"/>
            <a:ext cx="6876288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 rot="16200000">
            <a:off x="-2255519" y="2278381"/>
            <a:ext cx="5730240" cy="114300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816" y="6132291"/>
            <a:ext cx="315577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400"/>
          </a:p>
        </p:txBody>
      </p:sp>
      <p:sp>
        <p:nvSpPr>
          <p:cNvPr id="10" name="Rectangle 9"/>
          <p:cNvSpPr/>
          <p:nvPr/>
        </p:nvSpPr>
        <p:spPr>
          <a:xfrm rot="5400000">
            <a:off x="-2179072" y="3380298"/>
            <a:ext cx="6876288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98571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313" y="6265304"/>
            <a:ext cx="1333856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6489" y="6265304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3" y="6265304"/>
            <a:ext cx="936487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E248-BE6C-41F4-8799-BDA0EE76718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 descr="AARPF_Logo w Tag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33790" y="6174257"/>
            <a:ext cx="3148613" cy="54721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278833" y="1761433"/>
            <a:ext cx="9753600" cy="4023360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9265"/>
            <a:ext cx="12192000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3" y="28835"/>
            <a:ext cx="9751391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165" y="431029"/>
            <a:ext cx="315577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ARPF_Logo w Tag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33788" y="6174257"/>
            <a:ext cx="3148613" cy="5472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165" y="431029"/>
            <a:ext cx="315577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1182570"/>
            <a:ext cx="12192000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808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178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1305" indent="-341305" algn="l" defTabSz="457178" rtl="0" eaLnBrk="1" latinLnBrk="0" hangingPunct="1">
        <a:spcBef>
          <a:spcPts val="1800"/>
        </a:spcBef>
        <a:buClr>
          <a:srgbClr val="CF2124"/>
        </a:buClr>
        <a:buSzPct val="70000"/>
        <a:buFont typeface="Wingdings" panose="05000000000000000000" pitchFamily="2" charset="2"/>
        <a:buChar char="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38130" algn="l" defTabSz="457178" rtl="0" eaLnBrk="1" latinLnBrk="0" hangingPunct="1">
        <a:spcBef>
          <a:spcPts val="900"/>
        </a:spcBef>
        <a:buClr>
          <a:srgbClr val="CF2124"/>
        </a:buClr>
        <a:buSzPct val="110000"/>
        <a:buFont typeface="Calibri" panose="020F0502020204030204" pitchFamily="34" charset="0"/>
        <a:buChar char="─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15" indent="-285744" algn="l" defTabSz="457178" rtl="0" eaLnBrk="1" latinLnBrk="0" hangingPunct="1">
        <a:spcBef>
          <a:spcPts val="600"/>
        </a:spcBef>
        <a:buClr>
          <a:srgbClr val="55493F"/>
        </a:buClr>
        <a:buSzPct val="110000"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4" pos="1067" userDrawn="1">
          <p15:clr>
            <a:srgbClr val="F26B43"/>
          </p15:clr>
        </p15:guide>
        <p15:guide id="6" pos="683" userDrawn="1">
          <p15:clr>
            <a:srgbClr val="F26B43"/>
          </p15:clr>
        </p15:guide>
        <p15:guide id="9" pos="800" userDrawn="1">
          <p15:clr>
            <a:srgbClr val="F26B43"/>
          </p15:clr>
        </p15:guide>
        <p15:guide id="10" orient="horz" pos="1344" userDrawn="1">
          <p15:clr>
            <a:srgbClr val="F26B43"/>
          </p15:clr>
        </p15:guide>
        <p15:guide id="11" pos="512" userDrawn="1">
          <p15:clr>
            <a:srgbClr val="F26B43"/>
          </p15:clr>
        </p15:guide>
        <p15:guide id="12" orient="horz" pos="1056" userDrawn="1">
          <p15:clr>
            <a:srgbClr val="F26B43"/>
          </p15:clr>
        </p15:guide>
        <p15:guide id="13" orient="horz" pos="828" userDrawn="1">
          <p15:clr>
            <a:srgbClr val="F26B43"/>
          </p15:clr>
        </p15:guide>
        <p15:guide id="14" pos="6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michigan.gov/taxe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Tax Preparation </a:t>
            </a:r>
            <a:br>
              <a:rPr lang="en-US" altLang="en-US" dirty="0"/>
            </a:br>
            <a:r>
              <a:rPr lang="en-US" altLang="en-US" dirty="0"/>
              <a:t>Course Introduction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Agenda 	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62589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Written </a:t>
            </a:r>
            <a:r>
              <a:rPr lang="en-US" dirty="0"/>
              <a:t>specifically for the VITA/TCE program</a:t>
            </a:r>
          </a:p>
          <a:p>
            <a:r>
              <a:rPr lang="en-US" dirty="0"/>
              <a:t>Contains everything needed to pass all tests</a:t>
            </a:r>
          </a:p>
          <a:p>
            <a:r>
              <a:rPr lang="en-US" dirty="0"/>
              <a:t>Will be available Online early November</a:t>
            </a:r>
          </a:p>
          <a:p>
            <a:r>
              <a:rPr lang="en-US" dirty="0"/>
              <a:t>Printed version will be delivered late January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Resource Guide </a:t>
            </a:r>
            <a:r>
              <a:rPr lang="en-US" dirty="0" smtClean="0"/>
              <a:t>– Pub 4012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44532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NTTC-Modified Pub 4012 recommended</a:t>
            </a:r>
            <a:endParaRPr lang="en-US" dirty="0"/>
          </a:p>
          <a:p>
            <a:pPr lvl="1"/>
            <a:r>
              <a:rPr lang="en-US" b="1" dirty="0"/>
              <a:t>Online only</a:t>
            </a:r>
            <a:r>
              <a:rPr lang="en-US" dirty="0"/>
              <a:t>, no printed version</a:t>
            </a:r>
          </a:p>
          <a:p>
            <a:pPr lvl="1"/>
            <a:r>
              <a:rPr lang="en-US" dirty="0"/>
              <a:t>Latest version always</a:t>
            </a:r>
            <a:r>
              <a:rPr lang="en-US" dirty="0" smtClean="0"/>
              <a:t> in </a:t>
            </a:r>
            <a:r>
              <a:rPr lang="en-US" dirty="0"/>
              <a:t>Portal Library</a:t>
            </a:r>
          </a:p>
          <a:p>
            <a:pPr lvl="1"/>
            <a:r>
              <a:rPr lang="en-US" dirty="0"/>
              <a:t>Available December with January Update</a:t>
            </a:r>
          </a:p>
          <a:p>
            <a:pPr lvl="1"/>
            <a:r>
              <a:rPr lang="en-US" dirty="0"/>
              <a:t>Best reference for Tax-Aide scope</a:t>
            </a:r>
          </a:p>
          <a:p>
            <a:r>
              <a:rPr lang="en-US" dirty="0"/>
              <a:t>IRS version has scope </a:t>
            </a:r>
            <a:r>
              <a:rPr lang="en-US" b="1" dirty="0"/>
              <a:t>differences</a:t>
            </a:r>
            <a:r>
              <a:rPr lang="en-US" dirty="0"/>
              <a:t> from Tax-Aide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Resource Guide </a:t>
            </a:r>
            <a:r>
              <a:rPr lang="en-US" dirty="0" smtClean="0"/>
              <a:t>– Pub 4012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0776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6FA015-50C5-4AE2-894F-51BCF6C26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54726"/>
            <a:ext cx="8518557" cy="49276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9F9F8F-BDB9-42AC-BCDF-6460E403DB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E13B70-ED2B-4A0C-8C71-D079913F9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B805F9-37CB-4E92-996A-A5E1C329E4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839200" y="1638300"/>
            <a:ext cx="2971800" cy="3581400"/>
          </a:xfrm>
        </p:spPr>
        <p:txBody>
          <a:bodyPr>
            <a:normAutofit/>
          </a:bodyPr>
          <a:lstStyle/>
          <a:p>
            <a:r>
              <a:rPr lang="en-US" sz="3600" dirty="0"/>
              <a:t>This</a:t>
            </a:r>
            <a:r>
              <a:rPr lang="en-US" sz="3600" dirty="0" smtClean="0"/>
              <a:t> is where </a:t>
            </a:r>
            <a:r>
              <a:rPr lang="en-US" sz="3600" dirty="0"/>
              <a:t>you will go to take your tests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7F47E0-0174-4CDF-A6DB-4539C025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https://www.linklearncertification.com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232458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9F9F8F-BDB9-42AC-BCDF-6460E403DB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E13B70-ED2B-4A0C-8C71-D079913F9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B805F9-37CB-4E92-996A-A5E1C329E4B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links to:</a:t>
            </a:r>
          </a:p>
          <a:p>
            <a:pPr lvl="1"/>
            <a:r>
              <a:rPr lang="en-US" dirty="0"/>
              <a:t>Online tests for certification</a:t>
            </a:r>
          </a:p>
          <a:p>
            <a:pPr lvl="1"/>
            <a:r>
              <a:rPr lang="en-US" dirty="0"/>
              <a:t>Training Lessons</a:t>
            </a:r>
          </a:p>
          <a:p>
            <a:pPr lvl="1"/>
            <a:r>
              <a:rPr lang="en-US" dirty="0"/>
              <a:t>Link and Learn On line Lessons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Tax-Aide Scope differs in some areas from VITA scope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17F47E0-0174-4CDF-A6DB-4539C025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https://www.linklearncertification.com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958169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Counselors must pass three tests to meet IRS/AARP Tax-Aide certification requirements</a:t>
            </a:r>
          </a:p>
          <a:p>
            <a:pPr lvl="1"/>
            <a:r>
              <a:rPr lang="en-US" dirty="0"/>
              <a:t>Volunteer Standards of Conduct (VSC) Test</a:t>
            </a:r>
          </a:p>
          <a:p>
            <a:pPr lvl="1"/>
            <a:r>
              <a:rPr lang="en-US" altLang="en-US" dirty="0"/>
              <a:t>IRS Intake/Interview &amp; Quality Review Test </a:t>
            </a:r>
          </a:p>
          <a:p>
            <a:pPr lvl="1"/>
            <a:r>
              <a:rPr lang="en-US" dirty="0"/>
              <a:t>Advanced Test</a:t>
            </a:r>
          </a:p>
          <a:p>
            <a:r>
              <a:rPr lang="en-US" dirty="0"/>
              <a:t>Each test must be passed with score of 80% or better</a:t>
            </a:r>
          </a:p>
          <a:p>
            <a:pPr lvl="1"/>
            <a:r>
              <a:rPr lang="en-US" dirty="0"/>
              <a:t>One retest available for each test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Certification Process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027030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Certification also </a:t>
            </a:r>
            <a:r>
              <a:rPr lang="en-US" b="1" dirty="0"/>
              <a:t>requires</a:t>
            </a:r>
            <a:r>
              <a:rPr lang="en-US" dirty="0"/>
              <a:t> that you prepare the following practice exercises: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1"/>
            <a:r>
              <a:rPr lang="en-US" dirty="0"/>
              <a:t>C</a:t>
            </a:r>
          </a:p>
          <a:p>
            <a:pPr lvl="1"/>
            <a:r>
              <a:rPr lang="en-US" dirty="0"/>
              <a:t>D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Certification Process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77200" y="2514600"/>
            <a:ext cx="2209800" cy="2900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Exercises  must be completed as “ready to file” and will be reviewed by an Instructor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208405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All taxpayers must complete the Intake Booklet</a:t>
            </a:r>
          </a:p>
          <a:p>
            <a:pPr lvl="1"/>
            <a:r>
              <a:rPr lang="en-US" altLang="en-US" dirty="0" smtClean="0"/>
              <a:t>Counselors </a:t>
            </a:r>
            <a:r>
              <a:rPr lang="en-US" altLang="en-US" b="1" dirty="0" smtClean="0"/>
              <a:t>and</a:t>
            </a:r>
            <a:r>
              <a:rPr lang="en-US" altLang="en-US" dirty="0" smtClean="0"/>
              <a:t> Reviewers</a:t>
            </a:r>
            <a:r>
              <a:rPr lang="en-US" altLang="en-US" dirty="0" smtClean="0"/>
              <a:t> review </a:t>
            </a:r>
            <a:r>
              <a:rPr lang="en-US" altLang="en-US" dirty="0" smtClean="0"/>
              <a:t>with</a:t>
            </a:r>
            <a:r>
              <a:rPr lang="en-US" altLang="en-US" dirty="0" smtClean="0"/>
              <a:t> taxpayer </a:t>
            </a:r>
            <a:r>
              <a:rPr lang="en-US" altLang="en-US" dirty="0" smtClean="0"/>
              <a:t>and annotate</a:t>
            </a:r>
            <a:r>
              <a:rPr lang="en-US" altLang="en-US" dirty="0" smtClean="0"/>
              <a:t> additional </a:t>
            </a:r>
            <a:r>
              <a:rPr lang="en-US" altLang="en-US" dirty="0" smtClean="0"/>
              <a:t>information</a:t>
            </a:r>
          </a:p>
          <a:p>
            <a:r>
              <a:rPr lang="en-US" altLang="en-US" dirty="0" smtClean="0"/>
              <a:t>All </a:t>
            </a:r>
            <a:r>
              <a:rPr lang="en-US" altLang="en-US" dirty="0"/>
              <a:t>returns completed on computer</a:t>
            </a:r>
          </a:p>
          <a:p>
            <a:pPr lvl="1"/>
            <a:r>
              <a:rPr lang="en-US" altLang="en-US" dirty="0"/>
              <a:t>TaxSlayer® software supplied by IRS</a:t>
            </a:r>
          </a:p>
          <a:p>
            <a:r>
              <a:rPr lang="en-US" altLang="en-US" dirty="0"/>
              <a:t>All returns must have Quality Review</a:t>
            </a:r>
          </a:p>
          <a:p>
            <a:pPr lvl="1"/>
            <a:r>
              <a:rPr lang="en-US" altLang="en-US" dirty="0"/>
              <a:t>Second counselor reviews completed return for accuracy</a:t>
            </a:r>
          </a:p>
          <a:p>
            <a:r>
              <a:rPr lang="en-US" altLang="en-US" dirty="0"/>
              <a:t>Tax returns are </a:t>
            </a:r>
            <a:r>
              <a:rPr lang="en-US" altLang="en-US" dirty="0" smtClean="0"/>
              <a:t>e-filed </a:t>
            </a:r>
            <a:r>
              <a:rPr lang="en-US" altLang="en-US" dirty="0"/>
              <a:t>whenever possible</a:t>
            </a:r>
          </a:p>
          <a:p>
            <a:r>
              <a:rPr lang="en-US" altLang="en-US" dirty="0"/>
              <a:t>Each taxpayer signs</a:t>
            </a:r>
            <a:r>
              <a:rPr lang="en-US" altLang="en-US" dirty="0" smtClean="0"/>
              <a:t> return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Filing Returns</a:t>
            </a:r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Stay within scope of program</a:t>
            </a:r>
          </a:p>
          <a:p>
            <a:pPr lvl="1"/>
            <a:r>
              <a:rPr lang="en-US" dirty="0"/>
              <a:t>If counselor is unfamiliar with a tax situation, return is </a:t>
            </a:r>
            <a:r>
              <a:rPr lang="en-US" b="1" dirty="0"/>
              <a:t>out of scope</a:t>
            </a:r>
            <a:r>
              <a:rPr lang="en-US" dirty="0"/>
              <a:t> for that counselor</a:t>
            </a:r>
          </a:p>
          <a:p>
            <a:r>
              <a:rPr lang="en-US" dirty="0"/>
              <a:t>Become familiar with and use resources</a:t>
            </a:r>
          </a:p>
          <a:p>
            <a:pPr lvl="1"/>
            <a:r>
              <a:rPr lang="en-US" dirty="0"/>
              <a:t>IRS Pubs: </a:t>
            </a:r>
            <a:r>
              <a:rPr lang="en-US" b="1" dirty="0"/>
              <a:t>emphasis on </a:t>
            </a:r>
            <a:r>
              <a:rPr lang="en-US" b="1" dirty="0" smtClean="0"/>
              <a:t>Pub 4012</a:t>
            </a:r>
            <a:endParaRPr lang="en-US" b="1" dirty="0"/>
          </a:p>
          <a:p>
            <a:pPr lvl="1"/>
            <a:r>
              <a:rPr lang="en-US" dirty="0"/>
              <a:t>AARP resource materials and IRS help facilities</a:t>
            </a:r>
          </a:p>
          <a:p>
            <a:pPr lvl="1"/>
            <a:r>
              <a:rPr lang="en-US" dirty="0"/>
              <a:t>State </a:t>
            </a:r>
            <a:r>
              <a:rPr lang="en-US" dirty="0" smtClean="0"/>
              <a:t>materials </a:t>
            </a:r>
            <a:r>
              <a:rPr lang="en-US" dirty="0"/>
              <a:t>and help facilities</a:t>
            </a:r>
          </a:p>
          <a:p>
            <a:pPr lvl="1"/>
            <a:r>
              <a:rPr lang="en-US" dirty="0"/>
              <a:t>Fellow counselors</a:t>
            </a:r>
          </a:p>
          <a:p>
            <a:pPr lvl="1"/>
            <a:r>
              <a:rPr lang="en-US" dirty="0"/>
              <a:t>AARP Tax-Aide </a:t>
            </a:r>
            <a:r>
              <a:rPr lang="en-US" dirty="0" err="1"/>
              <a:t>Cybertax</a:t>
            </a:r>
            <a:r>
              <a:rPr lang="en-US" dirty="0"/>
              <a:t> Alerts</a:t>
            </a:r>
          </a:p>
          <a:p>
            <a:endParaRPr lang="en-US" dirty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Volunteer Responsibilities</a:t>
            </a:r>
            <a:endParaRPr lang="en-US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NTTC Training - TY2018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and communicate: </a:t>
            </a:r>
            <a:r>
              <a:rPr lang="en-US" b="1" dirty="0"/>
              <a:t>tax return is client’s responsibility</a:t>
            </a:r>
            <a:endParaRPr lang="en-GB" b="1" dirty="0"/>
          </a:p>
          <a:p>
            <a:r>
              <a:rPr lang="en-US" altLang="en-US" dirty="0"/>
              <a:t>Protect confidentiality and security</a:t>
            </a:r>
          </a:p>
          <a:p>
            <a:r>
              <a:rPr lang="en-US" altLang="en-US" dirty="0"/>
              <a:t>Do not retain any data at site</a:t>
            </a:r>
          </a:p>
          <a:p>
            <a:r>
              <a:rPr lang="en-US" altLang="en-US" dirty="0"/>
              <a:t>Record </a:t>
            </a:r>
            <a:r>
              <a:rPr lang="en-US" altLang="en-US" b="1" dirty="0"/>
              <a:t>all</a:t>
            </a:r>
            <a:r>
              <a:rPr lang="en-US" altLang="en-US" dirty="0"/>
              <a:t> activity at site every shift</a:t>
            </a:r>
          </a:p>
          <a:p>
            <a:r>
              <a:rPr lang="en-US" altLang="en-US" dirty="0"/>
              <a:t>Follow site’s e-file process</a:t>
            </a:r>
          </a:p>
          <a:p>
            <a:endParaRPr lang="en-US" altLang="en-US" dirty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Volunteer Responsibilities</a:t>
            </a:r>
            <a:endParaRPr lang="en-US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Courses required </a:t>
            </a:r>
            <a:r>
              <a:rPr lang="en-US" dirty="0"/>
              <a:t>of all volunteers</a:t>
            </a:r>
          </a:p>
          <a:p>
            <a:pPr lvl="1"/>
            <a:r>
              <a:rPr lang="en-US" dirty="0"/>
              <a:t>Volunteer Standards of Conduct (VSC)	</a:t>
            </a:r>
          </a:p>
          <a:p>
            <a:pPr lvl="2"/>
            <a:r>
              <a:rPr lang="en-US" dirty="0"/>
              <a:t>IRS Publication 4961</a:t>
            </a:r>
          </a:p>
          <a:p>
            <a:pPr lvl="1"/>
            <a:r>
              <a:rPr lang="en-US" dirty="0"/>
              <a:t>Intake/</a:t>
            </a:r>
            <a:r>
              <a:rPr lang="en-US" dirty="0" smtClean="0"/>
              <a:t>Interview and </a:t>
            </a:r>
            <a:r>
              <a:rPr lang="en-US" dirty="0"/>
              <a:t>Quality Review</a:t>
            </a:r>
          </a:p>
          <a:p>
            <a:pPr lvl="2"/>
            <a:r>
              <a:rPr lang="en-US" dirty="0"/>
              <a:t>IRS Publication </a:t>
            </a:r>
            <a:r>
              <a:rPr lang="en-US" dirty="0" smtClean="0"/>
              <a:t>5101</a:t>
            </a:r>
          </a:p>
          <a:p>
            <a:pPr lvl="1"/>
            <a:r>
              <a:rPr lang="en-US" dirty="0" smtClean="0"/>
              <a:t>Policy and Procedure Training </a:t>
            </a:r>
            <a:r>
              <a:rPr lang="en-US" b="1" dirty="0" smtClean="0"/>
              <a:t>in class*</a:t>
            </a:r>
          </a:p>
          <a:p>
            <a:pPr marL="1142971" lvl="2" indent="0">
              <a:buNone/>
            </a:pPr>
            <a:r>
              <a:rPr lang="en-US" dirty="0" smtClean="0"/>
              <a:t>*Limited case by case exceptions 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Volunteer Courses</a:t>
            </a:r>
            <a:endParaRPr lang="en-US" altLang="en-US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Certified volunteers not liable if:</a:t>
            </a:r>
          </a:p>
          <a:p>
            <a:pPr lvl="1"/>
            <a:r>
              <a:rPr lang="en-GB" dirty="0"/>
              <a:t>Received IRS/AARP Foundation </a:t>
            </a:r>
            <a:r>
              <a:rPr lang="en-US" dirty="0"/>
              <a:t>Tax-Aide</a:t>
            </a:r>
            <a:r>
              <a:rPr lang="en-GB" dirty="0"/>
              <a:t> Training</a:t>
            </a:r>
          </a:p>
          <a:p>
            <a:pPr lvl="1"/>
            <a:r>
              <a:rPr lang="en-GB" dirty="0"/>
              <a:t>Action is not wilful</a:t>
            </a:r>
          </a:p>
          <a:p>
            <a:pPr lvl="1"/>
            <a:r>
              <a:rPr lang="en-GB" dirty="0"/>
              <a:t>Act </a:t>
            </a:r>
            <a:r>
              <a:rPr lang="en-GB" b="1" dirty="0"/>
              <a:t>within scope </a:t>
            </a:r>
            <a:r>
              <a:rPr lang="en-GB" dirty="0"/>
              <a:t>of program and training</a:t>
            </a:r>
          </a:p>
          <a:p>
            <a:pPr lvl="1"/>
            <a:r>
              <a:rPr lang="en-GB" dirty="0"/>
              <a:t>AARP Foundation </a:t>
            </a:r>
            <a:r>
              <a:rPr lang="en-US" dirty="0"/>
              <a:t>Tax-Aide</a:t>
            </a:r>
            <a:r>
              <a:rPr lang="en-GB" dirty="0"/>
              <a:t> policies and procedures are followed</a:t>
            </a:r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Volunteer Protection Act of 1997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F77D6-79F1-44C5-B847-739AC599D04A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Course Introduction</a:t>
            </a:r>
            <a:endParaRPr lang="en-US" altLang="en-US" dirty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743200" y="2514603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953000" y="4495803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99"/>
                </a:solidFill>
                <a:cs typeface="Calibri" panose="020F0502020204030204" pitchFamily="34" charset="0"/>
              </a:rPr>
              <a:t>Comments…</a:t>
            </a:r>
            <a:endParaRPr lang="en-US" altLang="en-US" sz="3200" dirty="0">
              <a:solidFill>
                <a:srgbClr val="000099"/>
              </a:solidFill>
              <a:cs typeface="Calibri" panose="020F0502020204030204" pitchFamily="34" charset="0"/>
            </a:endParaRPr>
          </a:p>
        </p:txBody>
      </p:sp>
      <p:pic>
        <p:nvPicPr>
          <p:cNvPr id="25606" name="Picture 8" descr="C:\Users\Steve\AppData\Local\Microsoft\Windows\Temporary Internet Files\Content.IE5\QY4A8XFZ\MC900434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308225"/>
            <a:ext cx="162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Tax Law </a:t>
            </a:r>
          </a:p>
          <a:p>
            <a:pPr lvl="1"/>
            <a:r>
              <a:rPr lang="en-US" dirty="0"/>
              <a:t>Basic</a:t>
            </a:r>
          </a:p>
          <a:p>
            <a:pPr lvl="2"/>
            <a:r>
              <a:rPr lang="en-US" b="1" dirty="0"/>
              <a:t>Not</a:t>
            </a:r>
            <a:r>
              <a:rPr lang="en-US" dirty="0"/>
              <a:t> required for Tax-Aide counselors</a:t>
            </a:r>
          </a:p>
          <a:p>
            <a:pPr lvl="1"/>
            <a:r>
              <a:rPr lang="en-US" dirty="0"/>
              <a:t>Advanced </a:t>
            </a:r>
          </a:p>
          <a:p>
            <a:pPr lvl="2"/>
            <a:r>
              <a:rPr lang="en-US" dirty="0"/>
              <a:t>Required for all Tax-Aide counselors</a:t>
            </a:r>
          </a:p>
          <a:p>
            <a:r>
              <a:rPr lang="en-US" dirty="0"/>
              <a:t>Optional specialty courses</a:t>
            </a:r>
          </a:p>
          <a:p>
            <a:pPr lvl="1"/>
            <a:r>
              <a:rPr lang="en-US" sz="2700" dirty="0"/>
              <a:t>Health Savings Accounts (HSA</a:t>
            </a:r>
            <a:r>
              <a:rPr lang="en-US" sz="2700" dirty="0" smtClean="0"/>
              <a:t>) certification</a:t>
            </a:r>
            <a:endParaRPr lang="en-US" sz="2700" dirty="0"/>
          </a:p>
          <a:p>
            <a:pPr lvl="1"/>
            <a:r>
              <a:rPr lang="en-US" sz="2700" dirty="0"/>
              <a:t>Military certification</a:t>
            </a:r>
          </a:p>
          <a:p>
            <a:pPr lvl="1"/>
            <a:r>
              <a:rPr lang="en-US" sz="2700" dirty="0"/>
              <a:t>International certification</a:t>
            </a:r>
          </a:p>
          <a:p>
            <a:pPr marL="0" indent="0">
              <a:buNone/>
            </a:pPr>
            <a:endParaRPr lang="en-US" sz="3100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Counselor Tax </a:t>
            </a:r>
            <a:r>
              <a:rPr lang="en-US" altLang="en-US" dirty="0"/>
              <a:t>Courses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2988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A91D2-8F80-441D-8083-DE219953F9A4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Pub 4012 </a:t>
            </a:r>
          </a:p>
          <a:p>
            <a:pPr lvl="1"/>
            <a:r>
              <a:rPr lang="en-US" altLang="en-US" dirty="0"/>
              <a:t>Volunteer Resource Guide</a:t>
            </a:r>
          </a:p>
          <a:p>
            <a:r>
              <a:rPr lang="en-US" altLang="en-US" dirty="0"/>
              <a:t>Pub 4491 </a:t>
            </a:r>
          </a:p>
          <a:p>
            <a:pPr lvl="1"/>
            <a:r>
              <a:rPr lang="en-US" dirty="0"/>
              <a:t>Volunteer Training Guide </a:t>
            </a:r>
            <a:endParaRPr lang="en-US" altLang="en-US" dirty="0"/>
          </a:p>
          <a:p>
            <a:r>
              <a:rPr lang="en-US" altLang="en-US" dirty="0"/>
              <a:t>Pub 17</a:t>
            </a:r>
          </a:p>
          <a:p>
            <a:pPr lvl="1"/>
            <a:r>
              <a:rPr lang="en-US" altLang="en-US" dirty="0"/>
              <a:t> Federal Income Tax For Individuals</a:t>
            </a:r>
          </a:p>
          <a:p>
            <a:r>
              <a:rPr lang="en-US" altLang="en-US" dirty="0"/>
              <a:t>IRS Forms and Publications applicable to training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Materials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2703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NTTC Training - TY2018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A91D2-8F80-441D-8083-DE219953F9A4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TaxSlayer Pro is the software </a:t>
            </a:r>
          </a:p>
          <a:p>
            <a:r>
              <a:rPr lang="en-US" altLang="en-US" dirty="0"/>
              <a:t>TaxSlayer Practice Lab</a:t>
            </a:r>
          </a:p>
          <a:p>
            <a:pPr lvl="1"/>
            <a:r>
              <a:rPr lang="en-US" altLang="en-US" dirty="0"/>
              <a:t>Practice </a:t>
            </a:r>
            <a:r>
              <a:rPr lang="en-US" altLang="en-US" dirty="0" smtClean="0"/>
              <a:t>software</a:t>
            </a:r>
            <a:endParaRPr lang="en-US" altLang="en-US" dirty="0"/>
          </a:p>
          <a:p>
            <a:pPr lvl="1"/>
            <a:r>
              <a:rPr lang="en-US" altLang="en-US" dirty="0"/>
              <a:t>Practice </a:t>
            </a:r>
            <a:r>
              <a:rPr lang="en-US" altLang="en-US" dirty="0" smtClean="0"/>
              <a:t>problems </a:t>
            </a:r>
            <a:r>
              <a:rPr lang="en-US" altLang="en-US" dirty="0"/>
              <a:t>with answers</a:t>
            </a:r>
          </a:p>
          <a:p>
            <a:pPr lvl="1"/>
            <a:r>
              <a:rPr lang="en-US" altLang="en-US" dirty="0"/>
              <a:t>Training </a:t>
            </a:r>
            <a:r>
              <a:rPr lang="en-US" altLang="en-US" dirty="0" smtClean="0"/>
              <a:t>videos </a:t>
            </a:r>
            <a:r>
              <a:rPr lang="en-US" altLang="en-US" dirty="0"/>
              <a:t>and </a:t>
            </a:r>
            <a:r>
              <a:rPr lang="en-US" altLang="en-US" dirty="0" smtClean="0"/>
              <a:t>recorded webinars</a:t>
            </a:r>
            <a:endParaRPr lang="en-US" altLang="en-US" dirty="0"/>
          </a:p>
          <a:p>
            <a:pPr lvl="1"/>
            <a:r>
              <a:rPr lang="en-US" altLang="en-US" dirty="0"/>
              <a:t>Training </a:t>
            </a:r>
            <a:r>
              <a:rPr lang="en-US" altLang="en-US" dirty="0" smtClean="0"/>
              <a:t>materials </a:t>
            </a:r>
            <a:r>
              <a:rPr lang="en-US" altLang="en-US" dirty="0"/>
              <a:t>for </a:t>
            </a:r>
            <a:r>
              <a:rPr lang="en-US" altLang="en-US" dirty="0" smtClean="0"/>
              <a:t>download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TaxSlayer Software Materials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653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A91D2-8F80-441D-8083-DE219953F9A4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278833" y="1761432"/>
            <a:ext cx="9753600" cy="43345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National Tax Training Committee (NTTC) Workbook</a:t>
            </a:r>
          </a:p>
          <a:p>
            <a:pPr lvl="1"/>
            <a:r>
              <a:rPr lang="en-US" dirty="0" smtClean="0"/>
              <a:t>Training Exercises for classroom instruction</a:t>
            </a:r>
          </a:p>
          <a:p>
            <a:pPr lvl="1"/>
            <a:r>
              <a:rPr lang="en-US" dirty="0" smtClean="0"/>
              <a:t>Practice </a:t>
            </a:r>
            <a:r>
              <a:rPr lang="en-US" dirty="0"/>
              <a:t>problems and </a:t>
            </a:r>
            <a:r>
              <a:rPr lang="en-US" dirty="0" smtClean="0"/>
              <a:t>quizzes</a:t>
            </a:r>
          </a:p>
          <a:p>
            <a:pPr lvl="1"/>
            <a:r>
              <a:rPr lang="en-US" dirty="0" smtClean="0"/>
              <a:t>Separate Instructor Guide to NTTC Workbook (electronic version only)</a:t>
            </a:r>
            <a:endParaRPr lang="en-US" dirty="0"/>
          </a:p>
          <a:p>
            <a:r>
              <a:rPr lang="en-US" dirty="0"/>
              <a:t>Qualifying Child / Qualifying </a:t>
            </a:r>
            <a:r>
              <a:rPr lang="en-US" dirty="0" smtClean="0"/>
              <a:t>Relative Resource </a:t>
            </a:r>
            <a:r>
              <a:rPr lang="en-US" dirty="0"/>
              <a:t>tool for tax </a:t>
            </a:r>
            <a:r>
              <a:rPr lang="en-US" dirty="0" smtClean="0"/>
              <a:t>counselors </a:t>
            </a:r>
            <a:endParaRPr lang="en-US" dirty="0"/>
          </a:p>
          <a:p>
            <a:pPr lvl="1"/>
            <a:r>
              <a:rPr lang="en-US" dirty="0"/>
              <a:t>“Tri-fold” used during </a:t>
            </a:r>
            <a:r>
              <a:rPr lang="en-US" dirty="0" smtClean="0"/>
              <a:t>training and tax preparation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Tax-Aide Materials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5368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A91D2-8F80-441D-8083-DE219953F9A4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278833" y="1761432"/>
            <a:ext cx="9753600" cy="4334567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Resource </a:t>
            </a:r>
            <a:r>
              <a:rPr lang="en-US" altLang="en-US" dirty="0"/>
              <a:t>Library on the AARP Portal</a:t>
            </a:r>
          </a:p>
          <a:p>
            <a:pPr lvl="1"/>
            <a:r>
              <a:rPr lang="en-US" altLang="en-US" dirty="0" smtClean="0"/>
              <a:t>Volunteer Resource Guide with NTTC notes</a:t>
            </a:r>
          </a:p>
          <a:p>
            <a:pPr lvl="1"/>
            <a:r>
              <a:rPr lang="en-US" altLang="en-US" dirty="0" smtClean="0"/>
              <a:t>Volunteer Training Guide with NTTC notes</a:t>
            </a:r>
          </a:p>
          <a:p>
            <a:pPr lvl="1"/>
            <a:r>
              <a:rPr lang="en-US" altLang="en-US" dirty="0" smtClean="0"/>
              <a:t>Scope Manual</a:t>
            </a:r>
          </a:p>
          <a:p>
            <a:pPr lvl="1"/>
            <a:r>
              <a:rPr lang="en-US" altLang="en-US" dirty="0" smtClean="0"/>
              <a:t>Many other helpful documents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Tax-Aide </a:t>
            </a:r>
            <a:r>
              <a:rPr lang="en-US" dirty="0" smtClean="0"/>
              <a:t>Materials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1317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A91D2-8F80-441D-8083-DE219953F9A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here any State and Local materials you use</a:t>
            </a:r>
          </a:p>
          <a:p>
            <a:pPr lvl="1"/>
            <a:r>
              <a:rPr lang="en-US" dirty="0" smtClean="0"/>
              <a:t>[i.e</a:t>
            </a:r>
            <a:r>
              <a:rPr lang="en-US" dirty="0"/>
              <a:t>. Michigan Taxpayers Assistance </a:t>
            </a:r>
            <a:r>
              <a:rPr lang="en-US" dirty="0" smtClean="0"/>
              <a:t>Manual]</a:t>
            </a:r>
            <a:endParaRPr lang="en-US" dirty="0"/>
          </a:p>
          <a:p>
            <a:pPr lvl="1"/>
            <a:r>
              <a:rPr lang="en-US" dirty="0" smtClean="0"/>
              <a:t>[i.e</a:t>
            </a:r>
            <a:r>
              <a:rPr lang="en-US" dirty="0"/>
              <a:t>. Michigan Tax </a:t>
            </a:r>
            <a:r>
              <a:rPr lang="en-US" dirty="0" smtClean="0"/>
              <a:t>Text]</a:t>
            </a:r>
            <a:endParaRPr lang="en-US" dirty="0"/>
          </a:p>
          <a:p>
            <a:pPr lvl="1"/>
            <a:r>
              <a:rPr lang="en-US" dirty="0" smtClean="0"/>
              <a:t>[i.e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www.michigan.gov/taxes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/>
              <a:t>List here any State and Local Tax-Aide materials</a:t>
            </a:r>
          </a:p>
          <a:p>
            <a:pPr lvl="1"/>
            <a:r>
              <a:rPr lang="en-US" dirty="0" smtClean="0"/>
              <a:t>[i.e</a:t>
            </a:r>
            <a:r>
              <a:rPr lang="en-US" dirty="0"/>
              <a:t>. User Guide for Michigan </a:t>
            </a:r>
            <a:r>
              <a:rPr lang="en-US" dirty="0" smtClean="0"/>
              <a:t>Returns]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and Local Materials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805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- TY2018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F155-797B-44F8-A140-2870BAD750A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Pre-Class Requirements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02382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18 Templ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AARPF PPTX Template Wide v2.potx" id="{A309F09A-D3F6-47D0-BBBB-3A71145426D5}" vid="{CFB015DD-FEA0-48F6-AF59-C346941A5F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Templet.thmx</Template>
  <TotalTime>0</TotalTime>
  <Words>1650</Words>
  <Application>Microsoft Macintosh PowerPoint</Application>
  <PresentationFormat>Custom</PresentationFormat>
  <Paragraphs>230</Paragraphs>
  <Slides>21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2018 Templet</vt:lpstr>
      <vt:lpstr>Tax Preparation  Course Introduction</vt:lpstr>
      <vt:lpstr>Volunteer Courses</vt:lpstr>
      <vt:lpstr>Counselor Tax Courses</vt:lpstr>
      <vt:lpstr>IRS Materials</vt:lpstr>
      <vt:lpstr>TaxSlayer Software Materials</vt:lpstr>
      <vt:lpstr>Tax-Aide Materials</vt:lpstr>
      <vt:lpstr>Tax-Aide Materials cont.</vt:lpstr>
      <vt:lpstr>State and Local Materials</vt:lpstr>
      <vt:lpstr>Pre-Class Requirements</vt:lpstr>
      <vt:lpstr>Training Agenda  </vt:lpstr>
      <vt:lpstr>Volunteer Resource Guide – Pub 4012</vt:lpstr>
      <vt:lpstr>Volunteer Resource Guide – Pub 4012</vt:lpstr>
      <vt:lpstr>https://www.linklearncertification.com</vt:lpstr>
      <vt:lpstr>https://www.linklearncertification.com</vt:lpstr>
      <vt:lpstr>Certification Process </vt:lpstr>
      <vt:lpstr>Certification Process</vt:lpstr>
      <vt:lpstr>Filing Returns</vt:lpstr>
      <vt:lpstr>Volunteer Responsibilities</vt:lpstr>
      <vt:lpstr>Volunteer Responsibilities</vt:lpstr>
      <vt:lpstr>Volunteer Protection Act of 1997</vt:lpstr>
      <vt:lpstr>Course Introduction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2018-10-08T18:49:21Z</dcterms:created>
  <dcterms:modified xsi:type="dcterms:W3CDTF">2018-10-08T18:53:50Z</dcterms:modified>
</cp:coreProperties>
</file>